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39"/>
  </p:notesMasterIdLst>
  <p:sldIdLst>
    <p:sldId id="256" r:id="rId3"/>
    <p:sldId id="292" r:id="rId4"/>
    <p:sldId id="257" r:id="rId5"/>
    <p:sldId id="258" r:id="rId6"/>
    <p:sldId id="291" r:id="rId7"/>
    <p:sldId id="260" r:id="rId8"/>
    <p:sldId id="287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88" r:id="rId17"/>
    <p:sldId id="268" r:id="rId18"/>
    <p:sldId id="269" r:id="rId19"/>
    <p:sldId id="270" r:id="rId20"/>
    <p:sldId id="271" r:id="rId21"/>
    <p:sldId id="272" r:id="rId22"/>
    <p:sldId id="289" r:id="rId23"/>
    <p:sldId id="273" r:id="rId24"/>
    <p:sldId id="274" r:id="rId25"/>
    <p:sldId id="275" r:id="rId26"/>
    <p:sldId id="276" r:id="rId27"/>
    <p:sldId id="290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6858000" cy="9144000"/>
  <p:embeddedFontLst>
    <p:embeddedFont>
      <p:font typeface="Bookman Old Style" panose="02050604050505020204" pitchFamily="18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ira Sans" panose="020B0604020202020204" charset="0"/>
      <p:regular r:id="rId48"/>
      <p:bold r:id="rId49"/>
      <p:italic r:id="rId50"/>
      <p:boldItalic r:id="rId51"/>
    </p:embeddedFont>
    <p:embeddedFont>
      <p:font typeface="Fira Sans Light" panose="020B0604020202020204" charset="0"/>
      <p:regular r:id="rId52"/>
      <p:bold r:id="rId53"/>
      <p:italic r:id="rId54"/>
      <p:boldItalic r:id="rId55"/>
    </p:embeddedFont>
    <p:embeddedFont>
      <p:font typeface="Libre Franklin" panose="00000500000000000000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9uDZ4Jp+MsyTDsQKoZ4mpmTQq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EAEC70-D826-4D7B-96F2-A022ADF84CEF}">
  <a:tblStyle styleId="{A5EAEC70-D826-4D7B-96F2-A022ADF84C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49D752-9F57-4A20-BBCE-511C62FFAEA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D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5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40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a6f7a038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7a6f7a038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a6f7a03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7a6f7a03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a6f7a038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7a6f7a038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a6f7a038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7a6f7a038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854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a6f7a038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7a6f7a038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a6f7a038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7a6f7a038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888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a6f7a038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7a6f7a038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a6f7a038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7a6f7a038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a6f7a038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7a6f7a038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a6f7a038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7a6f7a038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06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109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7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7"/>
          <p:cNvSpPr/>
          <p:nvPr/>
        </p:nvSpPr>
        <p:spPr>
          <a:xfrm>
            <a:off x="831403" y="658473"/>
            <a:ext cx="2569205" cy="1013377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7"/>
          <p:cNvSpPr/>
          <p:nvPr/>
        </p:nvSpPr>
        <p:spPr>
          <a:xfrm flipH="1">
            <a:off x="10463063" y="1318591"/>
            <a:ext cx="1564104" cy="61039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7"/>
          <p:cNvSpPr/>
          <p:nvPr/>
        </p:nvSpPr>
        <p:spPr>
          <a:xfrm>
            <a:off x="9176168" y="497169"/>
            <a:ext cx="2626953" cy="941588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7"/>
          <p:cNvSpPr/>
          <p:nvPr/>
        </p:nvSpPr>
        <p:spPr>
          <a:xfrm>
            <a:off x="-70634" y="243236"/>
            <a:ext cx="1420796" cy="5544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7"/>
          <p:cNvSpPr txBox="1">
            <a:spLocks noGrp="1"/>
          </p:cNvSpPr>
          <p:nvPr>
            <p:ph type="ctrTitle"/>
          </p:nvPr>
        </p:nvSpPr>
        <p:spPr>
          <a:xfrm>
            <a:off x="1729067" y="0"/>
            <a:ext cx="8734000" cy="5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" name="Google Shape;22;p27"/>
          <p:cNvSpPr/>
          <p:nvPr/>
        </p:nvSpPr>
        <p:spPr>
          <a:xfrm flipH="1">
            <a:off x="968090" y="3885399"/>
            <a:ext cx="2177311" cy="780420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7"/>
          <p:cNvSpPr/>
          <p:nvPr/>
        </p:nvSpPr>
        <p:spPr>
          <a:xfrm>
            <a:off x="10867579" y="4365902"/>
            <a:ext cx="1405732" cy="554465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9125036" y="3685934"/>
            <a:ext cx="1742545" cy="67995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7"/>
          <p:cNvSpPr/>
          <p:nvPr/>
        </p:nvSpPr>
        <p:spPr>
          <a:xfrm flipH="1">
            <a:off x="-123535" y="3885409"/>
            <a:ext cx="1405732" cy="554465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7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7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7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7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7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1132000" y="524800"/>
            <a:ext cx="9928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8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8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8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 Dusk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9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9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9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9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 Night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145301" y="181833"/>
            <a:ext cx="11600767" cy="2770400"/>
            <a:chOff x="108975" y="136375"/>
            <a:chExt cx="8700575" cy="2077800"/>
          </a:xfrm>
        </p:grpSpPr>
        <p:sp>
          <p:nvSpPr>
            <p:cNvPr id="197" name="Google Shape;197;p40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0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0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0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 Dawn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 Day - No cit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2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2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 Dusk - No city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3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3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 Night - No city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9" name="Google Shape;269;p44"/>
          <p:cNvGrpSpPr/>
          <p:nvPr/>
        </p:nvGrpSpPr>
        <p:grpSpPr>
          <a:xfrm>
            <a:off x="145301" y="181833"/>
            <a:ext cx="11600767" cy="2770400"/>
            <a:chOff x="108975" y="136375"/>
            <a:chExt cx="8700575" cy="2077800"/>
          </a:xfrm>
        </p:grpSpPr>
        <p:sp>
          <p:nvSpPr>
            <p:cNvPr id="270" name="Google Shape;270;p4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44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4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4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 Dawn - No city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5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5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5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5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 Dawn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0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0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29"/>
          <p:cNvGrpSpPr/>
          <p:nvPr/>
        </p:nvGrpSpPr>
        <p:grpSpPr>
          <a:xfrm>
            <a:off x="-1" y="6071653"/>
            <a:ext cx="12200399" cy="786355"/>
            <a:chOff x="0" y="4278697"/>
            <a:chExt cx="13245946" cy="853743"/>
          </a:xfrm>
        </p:grpSpPr>
        <p:sp>
          <p:nvSpPr>
            <p:cNvPr id="41" name="Google Shape;41;p29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9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9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9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1"/>
          </p:nvPr>
        </p:nvSpPr>
        <p:spPr>
          <a:xfrm>
            <a:off x="1021367" y="5468667"/>
            <a:ext cx="101492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1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1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1"/>
          <p:cNvSpPr/>
          <p:nvPr/>
        </p:nvSpPr>
        <p:spPr>
          <a:xfrm>
            <a:off x="831403" y="658473"/>
            <a:ext cx="2569205" cy="1013377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1"/>
          <p:cNvSpPr/>
          <p:nvPr/>
        </p:nvSpPr>
        <p:spPr>
          <a:xfrm flipH="1">
            <a:off x="10463063" y="1318591"/>
            <a:ext cx="1564104" cy="61039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9176168" y="497169"/>
            <a:ext cx="2626953" cy="941588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-70634" y="243236"/>
            <a:ext cx="1420796" cy="5544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 txBox="1">
            <a:spLocks noGrp="1"/>
          </p:cNvSpPr>
          <p:nvPr>
            <p:ph type="ctrTitle"/>
          </p:nvPr>
        </p:nvSpPr>
        <p:spPr>
          <a:xfrm>
            <a:off x="1729067" y="0"/>
            <a:ext cx="8734000" cy="5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8" name="Google Shape;58;p31"/>
          <p:cNvSpPr/>
          <p:nvPr/>
        </p:nvSpPr>
        <p:spPr>
          <a:xfrm flipH="1">
            <a:off x="968090" y="3885399"/>
            <a:ext cx="2177311" cy="780420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1"/>
          <p:cNvSpPr/>
          <p:nvPr/>
        </p:nvSpPr>
        <p:spPr>
          <a:xfrm>
            <a:off x="10867579" y="4365902"/>
            <a:ext cx="1405732" cy="554465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1"/>
          <p:cNvSpPr/>
          <p:nvPr/>
        </p:nvSpPr>
        <p:spPr>
          <a:xfrm>
            <a:off x="9125036" y="3685934"/>
            <a:ext cx="1742545" cy="67995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1"/>
          <p:cNvSpPr/>
          <p:nvPr/>
        </p:nvSpPr>
        <p:spPr>
          <a:xfrm flipH="1">
            <a:off x="-123535" y="3885409"/>
            <a:ext cx="1405732" cy="554465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2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2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2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2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2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2"/>
          <p:cNvSpPr txBox="1">
            <a:spLocks noGrp="1"/>
          </p:cNvSpPr>
          <p:nvPr>
            <p:ph type="ctrTitle"/>
          </p:nvPr>
        </p:nvSpPr>
        <p:spPr>
          <a:xfrm>
            <a:off x="2235733" y="2009533"/>
            <a:ext cx="7720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ubTitle" idx="1"/>
          </p:nvPr>
        </p:nvSpPr>
        <p:spPr>
          <a:xfrm>
            <a:off x="2235733" y="3481939"/>
            <a:ext cx="7720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24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3"/>
          <p:cNvGrpSpPr/>
          <p:nvPr/>
        </p:nvGrpSpPr>
        <p:grpSpPr>
          <a:xfrm>
            <a:off x="145301" y="181833"/>
            <a:ext cx="11600767" cy="2770400"/>
            <a:chOff x="108975" y="136375"/>
            <a:chExt cx="8700575" cy="2077800"/>
          </a:xfrm>
        </p:grpSpPr>
        <p:sp>
          <p:nvSpPr>
            <p:cNvPr id="74" name="Google Shape;74;p33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3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3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3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3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3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3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3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3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3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3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3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3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3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3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3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3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3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3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3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3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3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3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3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3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3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3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3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3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3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3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3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33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3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3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1"/>
          </p:nvPr>
        </p:nvSpPr>
        <p:spPr>
          <a:xfrm>
            <a:off x="2324200" y="2069600"/>
            <a:ext cx="75436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▫"/>
              <a:defRPr sz="3466" i="1"/>
            </a:lvl1pPr>
            <a:lvl2pPr marL="914400" lvl="1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2pPr>
            <a:lvl3pPr marL="1371600" lvl="2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3pPr>
            <a:lvl4pPr marL="1828800" lvl="3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4pPr>
            <a:lvl5pPr marL="2286000" lvl="4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5pPr>
            <a:lvl6pPr marL="2743200" lvl="5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6pPr>
            <a:lvl7pPr marL="3200400" lvl="6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7pPr>
            <a:lvl8pPr marL="3657600" lvl="7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8pPr>
            <a:lvl9pPr marL="4114800" lvl="8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3466" i="1"/>
            </a:lvl9pPr>
          </a:lstStyle>
          <a:p>
            <a:endParaRPr/>
          </a:p>
        </p:txBody>
      </p:sp>
      <p:sp>
        <p:nvSpPr>
          <p:cNvPr id="120" name="Google Shape;120;p33"/>
          <p:cNvSpPr txBox="1"/>
          <p:nvPr/>
        </p:nvSpPr>
        <p:spPr>
          <a:xfrm>
            <a:off x="4791200" y="12450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D300"/>
              </a:buClr>
              <a:buSzPts val="8000"/>
              <a:buFont typeface="Fira Sans"/>
              <a:buNone/>
            </a:pPr>
            <a:r>
              <a:rPr lang="en-US" sz="8000" b="1" i="0" u="none" strike="noStrike" cap="none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8000" b="1" i="0" u="none" strike="noStrike" cap="none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" name="Google Shape;121;p33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3"/>
          <p:cNvSpPr/>
          <p:nvPr/>
        </p:nvSpPr>
        <p:spPr>
          <a:xfrm>
            <a:off x="831403" y="658473"/>
            <a:ext cx="2569205" cy="1013377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3"/>
          <p:cNvSpPr/>
          <p:nvPr/>
        </p:nvSpPr>
        <p:spPr>
          <a:xfrm flipH="1">
            <a:off x="10666263" y="1216991"/>
            <a:ext cx="1564104" cy="61039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9379368" y="395569"/>
            <a:ext cx="2626953" cy="941588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-70634" y="243236"/>
            <a:ext cx="1420796" cy="5544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3"/>
          <p:cNvSpPr/>
          <p:nvPr/>
        </p:nvSpPr>
        <p:spPr>
          <a:xfrm flipH="1">
            <a:off x="968090" y="3885399"/>
            <a:ext cx="2177311" cy="780420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/>
          <p:nvPr/>
        </p:nvSpPr>
        <p:spPr>
          <a:xfrm>
            <a:off x="10867579" y="4365902"/>
            <a:ext cx="1405732" cy="554465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3"/>
          <p:cNvSpPr/>
          <p:nvPr/>
        </p:nvSpPr>
        <p:spPr>
          <a:xfrm>
            <a:off x="9633036" y="3381135"/>
            <a:ext cx="1742545" cy="67995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3"/>
          <p:cNvSpPr/>
          <p:nvPr/>
        </p:nvSpPr>
        <p:spPr>
          <a:xfrm flipH="1">
            <a:off x="-123535" y="3885409"/>
            <a:ext cx="1405732" cy="554465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4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4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4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4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4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4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1132000" y="524800"/>
            <a:ext cx="9928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1132000" y="1657832"/>
            <a:ext cx="9928000" cy="4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5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5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5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5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5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132000" y="524800"/>
            <a:ext cx="9928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body" idx="1"/>
          </p:nvPr>
        </p:nvSpPr>
        <p:spPr>
          <a:xfrm>
            <a:off x="1132067" y="1701800"/>
            <a:ext cx="4818800" cy="42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body" idx="2"/>
          </p:nvPr>
        </p:nvSpPr>
        <p:spPr>
          <a:xfrm>
            <a:off x="6241104" y="1701800"/>
            <a:ext cx="4818800" cy="42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2400"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/>
        </p:nvSpPr>
        <p:spPr>
          <a:xfrm>
            <a:off x="709468" y="588232"/>
            <a:ext cx="1936009" cy="763624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6"/>
          <p:cNvSpPr/>
          <p:nvPr/>
        </p:nvSpPr>
        <p:spPr>
          <a:xfrm flipH="1">
            <a:off x="10948837" y="1179000"/>
            <a:ext cx="1344764" cy="524792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9682533" y="486633"/>
            <a:ext cx="2258592" cy="80955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6"/>
          <p:cNvSpPr/>
          <p:nvPr/>
        </p:nvSpPr>
        <p:spPr>
          <a:xfrm>
            <a:off x="-103567" y="274635"/>
            <a:ext cx="1070643" cy="41776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6"/>
          <p:cNvSpPr/>
          <p:nvPr/>
        </p:nvSpPr>
        <p:spPr>
          <a:xfrm>
            <a:off x="0" y="5271592"/>
            <a:ext cx="12192000" cy="1571627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6"/>
          <p:cNvSpPr/>
          <p:nvPr/>
        </p:nvSpPr>
        <p:spPr>
          <a:xfrm>
            <a:off x="47616" y="5366824"/>
            <a:ext cx="12096768" cy="1476395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0" y="5181580"/>
            <a:ext cx="12192000" cy="1676416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6"/>
          <p:cNvSpPr txBox="1">
            <a:spLocks noGrp="1"/>
          </p:cNvSpPr>
          <p:nvPr>
            <p:ph type="title"/>
          </p:nvPr>
        </p:nvSpPr>
        <p:spPr>
          <a:xfrm>
            <a:off x="1132000" y="524800"/>
            <a:ext cx="9928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body" idx="1"/>
          </p:nvPr>
        </p:nvSpPr>
        <p:spPr>
          <a:xfrm>
            <a:off x="1089233" y="1701800"/>
            <a:ext cx="3200000" cy="3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body" idx="2"/>
          </p:nvPr>
        </p:nvSpPr>
        <p:spPr>
          <a:xfrm>
            <a:off x="4453220" y="1701800"/>
            <a:ext cx="3200000" cy="3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body" idx="3"/>
          </p:nvPr>
        </p:nvSpPr>
        <p:spPr>
          <a:xfrm>
            <a:off x="7817207" y="1701800"/>
            <a:ext cx="3200000" cy="3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lvl="1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lvl="2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lvl="3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lvl="4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lvl="5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lvl="6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lvl="7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lvl="8" indent="0" algn="r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1132000" y="524800"/>
            <a:ext cx="9928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1132000" y="1657832"/>
            <a:ext cx="9928000" cy="4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1132000" y="524800"/>
            <a:ext cx="9928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1132000" y="1657832"/>
            <a:ext cx="9928000" cy="4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ldNum" idx="12"/>
          </p:nvPr>
        </p:nvSpPr>
        <p:spPr>
          <a:xfrm>
            <a:off x="11387064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 rtl="0">
              <a:buClr>
                <a:srgbClr val="FFFFFF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08B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"/>
          <p:cNvSpPr txBox="1">
            <a:spLocks noGrp="1"/>
          </p:cNvSpPr>
          <p:nvPr>
            <p:ph type="ctrTitle"/>
          </p:nvPr>
        </p:nvSpPr>
        <p:spPr>
          <a:xfrm>
            <a:off x="1728992" y="-294675"/>
            <a:ext cx="8733900" cy="5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HOME CREDIT DEFAULT RISK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"/>
          <p:cNvSpPr txBox="1"/>
          <p:nvPr/>
        </p:nvSpPr>
        <p:spPr>
          <a:xfrm>
            <a:off x="6971807" y="3764902"/>
            <a:ext cx="2593200" cy="16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Pooja Dawada</a:t>
            </a:r>
            <a:endParaRPr sz="2000" b="0" i="0" u="none" strike="noStrike" cap="non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Mohini Agarwal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Sachin Balakrishnan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Anshika Ahuja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Qingzi Zeng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"/>
          <p:cNvSpPr txBox="1"/>
          <p:nvPr/>
        </p:nvSpPr>
        <p:spPr>
          <a:xfrm>
            <a:off x="450467" y="295942"/>
            <a:ext cx="1129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- Realty and Car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1" name="Google Shape;401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69179" y="1475325"/>
            <a:ext cx="4265700" cy="23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/>
          <p:nvPr/>
        </p:nvSpPr>
        <p:spPr>
          <a:xfrm>
            <a:off x="1787703" y="2837290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3047" y="3913262"/>
            <a:ext cx="4391839" cy="263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038" y="4039482"/>
            <a:ext cx="2592710" cy="237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635" y="1455031"/>
            <a:ext cx="2595205" cy="237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3085" y="3549720"/>
            <a:ext cx="6953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8195675" y="1580549"/>
            <a:ext cx="3866100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"/>
              <a:buChar char="•"/>
            </a:pPr>
            <a:endParaRPr lang="en-US" sz="2000" i="0" u="none" strike="noStrike" cap="none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"/>
              <a:buChar char="•"/>
            </a:pPr>
            <a:r>
              <a:rPr lang="en-US" sz="2000" i="0" u="none" strike="noStrike" cap="none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70% of the applicants own realty</a:t>
            </a:r>
            <a:endParaRPr sz="2000" i="0" u="none" strike="noStrike" cap="none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66</a:t>
            </a:r>
            <a:r>
              <a:rPr lang="en-US" sz="2000" i="0" u="none" strike="noStrike" cap="none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% own a car. </a:t>
            </a:r>
            <a:endParaRPr sz="1800" i="0" u="none" strike="noStrike" cap="none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"/>
              <a:buChar char="•"/>
            </a:pPr>
            <a:r>
              <a:rPr lang="en-US" sz="2000" i="0" u="none" strike="noStrike" cap="none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People who don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’</a:t>
            </a:r>
            <a:r>
              <a:rPr lang="en-US" sz="2000" i="0" u="none" strike="noStrike" cap="none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t own a property or a car are likely to default more</a:t>
            </a:r>
            <a:endParaRPr sz="2000" i="0" u="none" strike="noStrike" cap="none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"/>
          <p:cNvSpPr txBox="1"/>
          <p:nvPr/>
        </p:nvSpPr>
        <p:spPr>
          <a:xfrm>
            <a:off x="462025" y="203307"/>
            <a:ext cx="112910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EDA - Organization and Occupation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3" name="Google Shape;413;p9"/>
          <p:cNvSpPr txBox="1">
            <a:spLocks noGrp="1"/>
          </p:cNvSpPr>
          <p:nvPr>
            <p:ph type="body" idx="1"/>
          </p:nvPr>
        </p:nvSpPr>
        <p:spPr>
          <a:xfrm>
            <a:off x="323209" y="894962"/>
            <a:ext cx="4832700" cy="55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Applicants:</a:t>
            </a:r>
            <a:endParaRPr sz="1800" u="sng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Organization type: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Business Entity Type 3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XNA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Self employed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Occupation Type: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Top : Laborers, Sales staffs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Bottom: IT domain.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Defaulters:</a:t>
            </a:r>
            <a:endParaRPr sz="1800" u="sng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Organization type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Transport type 3 organization (15%).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Industry type 13, construction.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Occupation Type: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Low skill laborers (17%).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Least probable - Accountants, IT staff, high skilled laborers.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4" name="Google Shape;4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863" y="894962"/>
            <a:ext cx="6213928" cy="298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3467" y="4091486"/>
            <a:ext cx="6416719" cy="208543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9"/>
          <p:cNvSpPr txBox="1"/>
          <p:nvPr/>
        </p:nvSpPr>
        <p:spPr>
          <a:xfrm>
            <a:off x="1787703" y="2837290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"/>
          <p:cNvSpPr txBox="1"/>
          <p:nvPr/>
        </p:nvSpPr>
        <p:spPr>
          <a:xfrm>
            <a:off x="533613" y="0"/>
            <a:ext cx="112911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"/>
          <p:cNvSpPr txBox="1"/>
          <p:nvPr/>
        </p:nvSpPr>
        <p:spPr>
          <a:xfrm>
            <a:off x="450467" y="148592"/>
            <a:ext cx="112911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EDA - Education an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Housing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3" name="Google Shape;423;p10"/>
          <p:cNvSpPr txBox="1">
            <a:spLocks noGrp="1"/>
          </p:cNvSpPr>
          <p:nvPr>
            <p:ph type="body" idx="1"/>
          </p:nvPr>
        </p:nvSpPr>
        <p:spPr>
          <a:xfrm>
            <a:off x="117425" y="1058175"/>
            <a:ext cx="4493700" cy="51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Applicants: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Secondary education(218K) followed by people with Higher Education(75K)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Living in House / apartments (272K)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Defaulters: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Lower Secondary /Secondary/ Incomplete education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Living in rented apartments or living with parents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24" name="Google Shape;4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20" y="1244224"/>
            <a:ext cx="6826644" cy="201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8020" y="3599918"/>
            <a:ext cx="6826644" cy="229744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0"/>
          <p:cNvSpPr txBox="1"/>
          <p:nvPr/>
        </p:nvSpPr>
        <p:spPr>
          <a:xfrm>
            <a:off x="1787703" y="2837290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 txBox="1"/>
          <p:nvPr/>
        </p:nvSpPr>
        <p:spPr>
          <a:xfrm>
            <a:off x="450467" y="376292"/>
            <a:ext cx="112911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EDA - Suite typ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e and  Income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2" name="Google Shape;432;p11"/>
          <p:cNvSpPr txBox="1">
            <a:spLocks noGrp="1"/>
          </p:cNvSpPr>
          <p:nvPr>
            <p:ph type="body" idx="1"/>
          </p:nvPr>
        </p:nvSpPr>
        <p:spPr>
          <a:xfrm>
            <a:off x="438900" y="1361396"/>
            <a:ext cx="4832700" cy="4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Applicants Suite Type: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 slight peak at '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Other_B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'(10%).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Rest all are concentrated around the 8% mark.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Applicants who were accompanied by children are the least likely to default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Income Type: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Unemployed applicants are likely to default more.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Applicants who are on maternity leave have the highest % of defaulters!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Students and Businessmen have almost 100% certainty of repayment.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28600" lvl="0" indent="-1400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95"/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3" name="Google Shape;433;p11"/>
          <p:cNvSpPr txBox="1"/>
          <p:nvPr/>
        </p:nvSpPr>
        <p:spPr>
          <a:xfrm>
            <a:off x="1787703" y="2837290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378" y="1361408"/>
            <a:ext cx="6714655" cy="206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1089" y="3769196"/>
            <a:ext cx="3138303" cy="206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9378" y="3769196"/>
            <a:ext cx="3043514" cy="206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"/>
          <p:cNvSpPr txBox="1"/>
          <p:nvPr/>
        </p:nvSpPr>
        <p:spPr>
          <a:xfrm>
            <a:off x="479930" y="349517"/>
            <a:ext cx="112911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- House Type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2" name="Google Shape;442;p12"/>
          <p:cNvSpPr txBox="1">
            <a:spLocks noGrp="1"/>
          </p:cNvSpPr>
          <p:nvPr>
            <p:ph type="body" idx="1"/>
          </p:nvPr>
        </p:nvSpPr>
        <p:spPr>
          <a:xfrm>
            <a:off x="479925" y="1840421"/>
            <a:ext cx="4832700" cy="49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People living in block of flats have filed the highest number of loans, but they default less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Specific housing applicants default the most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Panel, stone, brick comprise the bulk of wall materials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People with wooden houses default the most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3" name="Google Shape;443;p12"/>
          <p:cNvSpPr txBox="1"/>
          <p:nvPr/>
        </p:nvSpPr>
        <p:spPr>
          <a:xfrm>
            <a:off x="1787703" y="2837290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2613" y="1224276"/>
            <a:ext cx="6273766" cy="196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2613" y="3590389"/>
            <a:ext cx="6273765" cy="218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"/>
          <p:cNvSpPr txBox="1"/>
          <p:nvPr/>
        </p:nvSpPr>
        <p:spPr>
          <a:xfrm>
            <a:off x="1787703" y="2837290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4FC38-54FE-4453-BB48-BA9E2B457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400" y="2290919"/>
            <a:ext cx="10149200" cy="692800"/>
          </a:xfrm>
        </p:spPr>
        <p:txBody>
          <a:bodyPr/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EDA – Credit History Tables</a:t>
            </a:r>
          </a:p>
        </p:txBody>
      </p:sp>
    </p:spTree>
    <p:extLst>
      <p:ext uri="{BB962C8B-B14F-4D97-AF65-F5344CB8AC3E}">
        <p14:creationId xmlns:p14="http://schemas.microsoft.com/office/powerpoint/2010/main" val="3509089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a6f7a038a_0_6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  <p:pic>
        <p:nvPicPr>
          <p:cNvPr id="451" name="Google Shape;451;g7a6f7a038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75" y="307200"/>
            <a:ext cx="5573750" cy="375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7a6f7a038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275" y="4244200"/>
            <a:ext cx="5573750" cy="2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7a6f7a038a_0_6"/>
          <p:cNvSpPr txBox="1"/>
          <p:nvPr/>
        </p:nvSpPr>
        <p:spPr>
          <a:xfrm>
            <a:off x="479929" y="1391145"/>
            <a:ext cx="5667495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previous credits a client had in Credit Bureau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- Default: 5.62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- Non-default: 5.55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previous active credits a client had in Credit Bureau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- Default: 2.84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- Non-default: 2.47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Who is most likely to default on loans?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Clients with more active credits in Credit Bureau,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Clients who applied for Credit Bureau credits less than 400 days before current application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54" name="Google Shape;454;g7a6f7a038a_0_6"/>
          <p:cNvSpPr txBox="1"/>
          <p:nvPr/>
        </p:nvSpPr>
        <p:spPr>
          <a:xfrm>
            <a:off x="162425" y="6302700"/>
            <a:ext cx="30000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name: bureau, application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Key: SK_ID_CURR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441;p12">
            <a:extLst>
              <a:ext uri="{FF2B5EF4-FFF2-40B4-BE49-F238E27FC236}">
                <a16:creationId xmlns:a16="http://schemas.microsoft.com/office/drawing/2014/main" id="{4EEFD5C2-DC14-46FA-B908-5F521AC9D8B3}"/>
              </a:ext>
            </a:extLst>
          </p:cNvPr>
          <p:cNvSpPr txBox="1"/>
          <p:nvPr/>
        </p:nvSpPr>
        <p:spPr>
          <a:xfrm>
            <a:off x="479930" y="349517"/>
            <a:ext cx="5366066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– 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Previous Credits from Credit Bureau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a6f7a038a_0_10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  <p:pic>
        <p:nvPicPr>
          <p:cNvPr id="460" name="Google Shape;460;g7a6f7a038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740975"/>
            <a:ext cx="6230650" cy="53405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7a6f7a038a_0_10"/>
          <p:cNvSpPr txBox="1"/>
          <p:nvPr/>
        </p:nvSpPr>
        <p:spPr>
          <a:xfrm>
            <a:off x="162425" y="6302700"/>
            <a:ext cx="30000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name: bureau, application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Key: SK_ID_CURR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g7a6f7a038a_0_10"/>
          <p:cNvSpPr txBox="1"/>
          <p:nvPr/>
        </p:nvSpPr>
        <p:spPr>
          <a:xfrm>
            <a:off x="620550" y="2090050"/>
            <a:ext cx="91653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Loans with high default possibilities: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Loan for the purchase of equipment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Microloan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Loan for working capital replenishment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Loans with low default possibilities: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Cash loan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Mortgage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Car loan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3" name="Google Shape;463;g7a6f7a038a_0_10"/>
          <p:cNvSpPr txBox="1"/>
          <p:nvPr/>
        </p:nvSpPr>
        <p:spPr>
          <a:xfrm>
            <a:off x="479930" y="576992"/>
            <a:ext cx="5715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Does the type of previous credits a client have affect his/her default possibilities on current loan?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a6f7a038a_0_14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  <p:pic>
        <p:nvPicPr>
          <p:cNvPr id="469" name="Google Shape;469;g7a6f7a038a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750" y="656450"/>
            <a:ext cx="6054025" cy="43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7a6f7a038a_0_14"/>
          <p:cNvSpPr txBox="1"/>
          <p:nvPr/>
        </p:nvSpPr>
        <p:spPr>
          <a:xfrm>
            <a:off x="5695950" y="5270500"/>
            <a:ext cx="615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 means closed, X means status unknown, 0 means no DPD, 1 means maximal did during month between 1-30, 2 means DPD 31-60,… 5 means DPD 120+ or sold or written off </a:t>
            </a:r>
            <a:endParaRPr b="1"/>
          </a:p>
        </p:txBody>
      </p:sp>
      <p:sp>
        <p:nvSpPr>
          <p:cNvPr id="471" name="Google Shape;471;g7a6f7a038a_0_14"/>
          <p:cNvSpPr txBox="1"/>
          <p:nvPr/>
        </p:nvSpPr>
        <p:spPr>
          <a:xfrm>
            <a:off x="162425" y="6302700"/>
            <a:ext cx="48816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name: bureau, bureau_balance, application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Key: SK_ID_CURR, SK_BUREAU_ID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g7a6f7a038a_0_14"/>
          <p:cNvSpPr txBox="1"/>
          <p:nvPr/>
        </p:nvSpPr>
        <p:spPr>
          <a:xfrm>
            <a:off x="436025" y="2097938"/>
            <a:ext cx="4608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More than 97% loans are in status C, 0 or X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If a client default on previous loans(DPD 1-120+)), he/she also is very likely to default on current loans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441;p12">
            <a:extLst>
              <a:ext uri="{FF2B5EF4-FFF2-40B4-BE49-F238E27FC236}">
                <a16:creationId xmlns:a16="http://schemas.microsoft.com/office/drawing/2014/main" id="{11728B71-21A8-41B0-8757-A063FEB0FD61}"/>
              </a:ext>
            </a:extLst>
          </p:cNvPr>
          <p:cNvSpPr txBox="1"/>
          <p:nvPr/>
        </p:nvSpPr>
        <p:spPr>
          <a:xfrm>
            <a:off x="479930" y="349517"/>
            <a:ext cx="5366066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– 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Previous Credits from Credit Bureau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a6f7a038a_0_34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  <p:pic>
        <p:nvPicPr>
          <p:cNvPr id="478" name="Google Shape;478;g7a6f7a038a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0" y="196075"/>
            <a:ext cx="5594351" cy="24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7a6f7a038a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0" y="2809875"/>
            <a:ext cx="5594350" cy="388669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7a6f7a038a_0_34"/>
          <p:cNvSpPr txBox="1"/>
          <p:nvPr/>
        </p:nvSpPr>
        <p:spPr>
          <a:xfrm>
            <a:off x="162425" y="6302700"/>
            <a:ext cx="62193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name: previous_application,POS_CASH_balance, application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Key: SK_ID_CURR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g7a6f7a038a_0_34"/>
          <p:cNvSpPr txBox="1"/>
          <p:nvPr/>
        </p:nvSpPr>
        <p:spPr>
          <a:xfrm>
            <a:off x="479930" y="1892001"/>
            <a:ext cx="5715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Defaulters have previous loans with longer repayment terms and longer installments left to pay on the previous credit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Defaulters applied for less loans, but got approved for more(why?)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-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difference ~ $3,157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Fira Sans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>
                  <a:lumMod val="50000"/>
                </a:schemeClr>
              </a:solidFill>
              <a:highlight>
                <a:srgbClr val="FFFFFF"/>
              </a:highlight>
              <a:latin typeface="Fira San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441;p12">
            <a:extLst>
              <a:ext uri="{FF2B5EF4-FFF2-40B4-BE49-F238E27FC236}">
                <a16:creationId xmlns:a16="http://schemas.microsoft.com/office/drawing/2014/main" id="{6747B079-7B13-45E4-A440-5FB4C4CC9563}"/>
              </a:ext>
            </a:extLst>
          </p:cNvPr>
          <p:cNvSpPr txBox="1"/>
          <p:nvPr/>
        </p:nvSpPr>
        <p:spPr>
          <a:xfrm>
            <a:off x="479930" y="349517"/>
            <a:ext cx="5366066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– 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Previous Credits from Home Credit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"/>
          <p:cNvSpPr txBox="1"/>
          <p:nvPr/>
        </p:nvSpPr>
        <p:spPr>
          <a:xfrm>
            <a:off x="479930" y="707356"/>
            <a:ext cx="11291075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CONTENTS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Problem Statement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Data Description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Data Summary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Hypotheses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Feature Engineering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Modeling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n-US" sz="3200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Results &amp; Insights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80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a6f7a038a_0_25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  <p:pic>
        <p:nvPicPr>
          <p:cNvPr id="487" name="Google Shape;487;g7a6f7a038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50" y="926326"/>
            <a:ext cx="6755524" cy="46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7a6f7a038a_0_25"/>
          <p:cNvSpPr txBox="1"/>
          <p:nvPr/>
        </p:nvSpPr>
        <p:spPr>
          <a:xfrm>
            <a:off x="162425" y="6302700"/>
            <a:ext cx="62193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name: credit_card_balance, application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Key: SK_ID_CURR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g7a6f7a038a_0_25"/>
          <p:cNvSpPr txBox="1"/>
          <p:nvPr/>
        </p:nvSpPr>
        <p:spPr>
          <a:xfrm>
            <a:off x="479925" y="1900475"/>
            <a:ext cx="4187700" cy="26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Credit card balances for both defaulters and non-defaulters drop between the 100th month and 40th month before current application and increase afterwards.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Defaulters have higher credit card balance.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" name="Google Shape;441;p12">
            <a:extLst>
              <a:ext uri="{FF2B5EF4-FFF2-40B4-BE49-F238E27FC236}">
                <a16:creationId xmlns:a16="http://schemas.microsoft.com/office/drawing/2014/main" id="{F916177B-EEDC-4D11-A634-E7C4EF9965D2}"/>
              </a:ext>
            </a:extLst>
          </p:cNvPr>
          <p:cNvSpPr txBox="1"/>
          <p:nvPr/>
        </p:nvSpPr>
        <p:spPr>
          <a:xfrm>
            <a:off x="0" y="420267"/>
            <a:ext cx="5366066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– 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Previous Credits from Home Credit</a:t>
            </a:r>
            <a:endParaRPr sz="3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a6f7a038a_0_25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chemeClr val="l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7692802-9BF5-4EB3-AF6D-ED0498B65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400" y="2290919"/>
            <a:ext cx="10149200" cy="692800"/>
          </a:xfrm>
        </p:spPr>
        <p:txBody>
          <a:bodyPr/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Data Imputation and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59444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3"/>
          <p:cNvSpPr txBox="1"/>
          <p:nvPr/>
        </p:nvSpPr>
        <p:spPr>
          <a:xfrm>
            <a:off x="479930" y="510242"/>
            <a:ext cx="1129107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DATA IMPUTATION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(Application data)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/>
        </p:nvSpPr>
        <p:spPr>
          <a:xfrm>
            <a:off x="479925" y="1714525"/>
            <a:ext cx="5321400" cy="47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Imputations based on Household Type columns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COMMONAREA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APARTMENTS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NONLIVINGAPARTMENTS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LIVINGAPARTMENTS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FLOORSMIN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YEARS_BUILD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ENTRANCES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BASEMENTAREA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NONLIVINGAREA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LIVINGAREA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FLOORSMAX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TOTALAREA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ELEVATORS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6512950" y="2156600"/>
            <a:ext cx="42918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Imputed with -0.1 when HOUSEHOLD_TYPE is null and with 0 when HOUSEHOLD_TYPE is not null. We used the median value columns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Why? 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When HOUSEHOLD_TYPE is null it implies that the user doesn’t own any house. Therefore, to signify that we imputed with -0.1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4744425" y="3429000"/>
            <a:ext cx="1207800" cy="64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a6f7a038a_1_4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DATA IMPUTATION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(Application data)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7a6f7a038a_1_4"/>
          <p:cNvSpPr txBox="1"/>
          <p:nvPr/>
        </p:nvSpPr>
        <p:spPr>
          <a:xfrm>
            <a:off x="549528" y="1714525"/>
            <a:ext cx="4495080" cy="47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Imputations based on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Flag_Own_Realty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 column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LANDAREA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Imputations based on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Flag_Own_Car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 column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ira Sans Light"/>
              <a:buChar char="●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OWN_CAR_AGE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04" name="Google Shape;504;g7a6f7a038a_1_4"/>
          <p:cNvSpPr txBox="1"/>
          <p:nvPr/>
        </p:nvSpPr>
        <p:spPr>
          <a:xfrm>
            <a:off x="6728625" y="1714525"/>
            <a:ext cx="4850350" cy="49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Imputed with -0.1 when FLAG_OWN_REALTY is null and with 0 when FLAG_OWN_REALTY is not null. We used the median value columns.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Imputed with the max value of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Own_Car_Age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 column when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Flag_Own_Car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 is not null which signifies that the user owns an old car. Whereas imputed with the max+1 value of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Own_Car_Age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 columns when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Flag_Own_Car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 columns is null which signifies that not having a car is equivalent to having a very old car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5" name="Google Shape;505;g7a6f7a038a_1_4"/>
          <p:cNvSpPr/>
          <p:nvPr/>
        </p:nvSpPr>
        <p:spPr>
          <a:xfrm>
            <a:off x="5100855" y="2350700"/>
            <a:ext cx="1207800" cy="64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7a6f7a038a_1_4"/>
          <p:cNvSpPr/>
          <p:nvPr/>
        </p:nvSpPr>
        <p:spPr>
          <a:xfrm>
            <a:off x="5100855" y="3991175"/>
            <a:ext cx="1207800" cy="64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a6f7a038a_1_11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DATA IMPUTATION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(Application data)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7a6f7a038a_1_11"/>
          <p:cNvSpPr txBox="1"/>
          <p:nvPr/>
        </p:nvSpPr>
        <p:spPr>
          <a:xfrm>
            <a:off x="479925" y="1710550"/>
            <a:ext cx="4437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"/>
                <a:cs typeface="Fira Sans"/>
                <a:sym typeface="Fira Sans"/>
              </a:rPr>
              <a:t>Imputations based on no condition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CNT_FAM_MEMBERS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AMT_GOODS_PRICE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AMT_ANNUITY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DAYS_LAST_PHONE_CHANGE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YEARS_BEGINEXPLUATATION_MEDI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EXT_SOURCE_1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EXT_SOURCE_2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EXT_SOURCE_3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AMT_REQ_CREDIT_BUREAU_DAY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AMT_REQ_CREDIT_BUREAU_HOUR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AMT_REQ_CREDIT_BUREAU_MON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AMT_REQ_CREDIT_BUREAU_QRT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AMT_REQ_CREDIT_BUREAU_WEEK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AMT_REQ_CREDIT_BUREAU_YEAR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ANNUITY_INCOME_PERCENT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CREDIT_TERM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13" name="Google Shape;513;g7a6f7a038a_1_11"/>
          <p:cNvSpPr txBox="1"/>
          <p:nvPr/>
        </p:nvSpPr>
        <p:spPr>
          <a:xfrm>
            <a:off x="6728625" y="1714525"/>
            <a:ext cx="4291800" cy="399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Imputed with value 0 since we do not have much information about these features 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4" name="Google Shape;514;g7a6f7a038a_1_11"/>
          <p:cNvSpPr/>
          <p:nvPr/>
        </p:nvSpPr>
        <p:spPr>
          <a:xfrm>
            <a:off x="5218875" y="3105450"/>
            <a:ext cx="1207800" cy="64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a6f7a038a_1_18"/>
          <p:cNvSpPr txBox="1"/>
          <p:nvPr/>
        </p:nvSpPr>
        <p:spPr>
          <a:xfrm>
            <a:off x="479930" y="510242"/>
            <a:ext cx="11291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FEATURE ENGINEERING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(Application data)</a:t>
            </a:r>
            <a:endParaRPr sz="2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7a6f7a038a_1_18"/>
          <p:cNvSpPr txBox="1"/>
          <p:nvPr/>
        </p:nvSpPr>
        <p:spPr>
          <a:xfrm>
            <a:off x="479925" y="1951775"/>
            <a:ext cx="4437000" cy="5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New Columns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NEW_FLAG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CNT_SOCIAL_CIRCLE_30 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CNT_SOCIAL_CIRCLE_60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NEW_FLAG 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1" name="Google Shape;521;g7a6f7a038a_1_18"/>
          <p:cNvSpPr txBox="1"/>
          <p:nvPr/>
        </p:nvSpPr>
        <p:spPr>
          <a:xfrm>
            <a:off x="5283675" y="1951775"/>
            <a:ext cx="65775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CNT_SOCIAL_CIRCLE_30 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DEF_30_CNT_SOCIAL_CIRCLE/ OBS_30_CNT_SOCIAL_CIRCLE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CNT_SOCIAL_CIRCLE_60 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DEF_60_CNT_SOCIAL_CIRCLE/ OBS_60_CNT_SOCIAL_CIRCLE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Dummy Encoding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HOUSEHOLD_TYPE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OCCUPATION_TYPE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WALLS_MATERIAL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NAME_TYPE_SUIT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2" name="Google Shape;522;g7a6f7a038a_1_18"/>
          <p:cNvSpPr txBox="1"/>
          <p:nvPr/>
        </p:nvSpPr>
        <p:spPr>
          <a:xfrm>
            <a:off x="8401528" y="3558930"/>
            <a:ext cx="32346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Conversion to Binary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FLAG_OWN_REALTY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Light"/>
              <a:buChar char="●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FLAG_OWN_CAR</a:t>
            </a:r>
            <a:endParaRPr dirty="0">
              <a:solidFill>
                <a:schemeClr val="accent1">
                  <a:lumMod val="50000"/>
                </a:schemeClr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523" name="Google Shape;523;g7a6f7a038a_1_18"/>
          <p:cNvGraphicFramePr/>
          <p:nvPr>
            <p:extLst>
              <p:ext uri="{D42A27DB-BD31-4B8C-83A1-F6EECF244321}">
                <p14:modId xmlns:p14="http://schemas.microsoft.com/office/powerpoint/2010/main" val="2953760255"/>
              </p:ext>
            </p:extLst>
          </p:nvPr>
        </p:nvGraphicFramePr>
        <p:xfrm>
          <a:off x="479925" y="4092282"/>
          <a:ext cx="4086775" cy="1927600"/>
        </p:xfrm>
        <a:graphic>
          <a:graphicData uri="http://schemas.openxmlformats.org/drawingml/2006/table">
            <a:tbl>
              <a:tblPr>
                <a:noFill/>
                <a:tableStyleId>{A5EAEC70-D826-4D7B-96F2-A022ADF84CEF}</a:tableStyleId>
              </a:tblPr>
              <a:tblGrid>
                <a:gridCol w="13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FLAG_OWN_REALTY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HOUSEHOLD_TYPE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NEW_FLAG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NULL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Rent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NOTNULL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Own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</a:t>
                      </a:r>
                      <a:endParaRPr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No House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7D3528D-8BA8-4063-8FF9-908F5AA0A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04" y="2486128"/>
            <a:ext cx="10149200" cy="692800"/>
          </a:xfrm>
        </p:spPr>
        <p:txBody>
          <a:bodyPr/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89208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"/>
          <p:cNvSpPr txBox="1"/>
          <p:nvPr/>
        </p:nvSpPr>
        <p:spPr>
          <a:xfrm>
            <a:off x="479930" y="417776"/>
            <a:ext cx="112910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MODELING – 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LightGBM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(post feature engineering)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9" name="Google Shape;529;p16"/>
          <p:cNvGraphicFramePr/>
          <p:nvPr>
            <p:extLst>
              <p:ext uri="{D42A27DB-BD31-4B8C-83A1-F6EECF244321}">
                <p14:modId xmlns:p14="http://schemas.microsoft.com/office/powerpoint/2010/main" val="3585432730"/>
              </p:ext>
            </p:extLst>
          </p:nvPr>
        </p:nvGraphicFramePr>
        <p:xfrm>
          <a:off x="865987" y="1664328"/>
          <a:ext cx="6851150" cy="1879970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3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Metrics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Model Performance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Training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Testing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0.791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Average Precision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0.28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Accuracy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0.92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0" name="Google Shape;530;p16"/>
          <p:cNvGraphicFramePr/>
          <p:nvPr>
            <p:extLst>
              <p:ext uri="{D42A27DB-BD31-4B8C-83A1-F6EECF244321}">
                <p14:modId xmlns:p14="http://schemas.microsoft.com/office/powerpoint/2010/main" val="3362199313"/>
              </p:ext>
            </p:extLst>
          </p:nvPr>
        </p:nvGraphicFramePr>
        <p:xfrm>
          <a:off x="876261" y="3893177"/>
          <a:ext cx="3162225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10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True vs. Pred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56,216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392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4,490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411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31" name="Google Shape;5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390" y="3893177"/>
            <a:ext cx="3583505" cy="246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4951" y="1618330"/>
            <a:ext cx="3487633" cy="216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7252" y="4027469"/>
            <a:ext cx="3268160" cy="228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7"/>
          <p:cNvSpPr txBox="1"/>
          <p:nvPr/>
        </p:nvSpPr>
        <p:spPr>
          <a:xfrm>
            <a:off x="233351" y="2780831"/>
            <a:ext cx="6033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MODELING – 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LightGBM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(post feature engineering)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169" y="678222"/>
            <a:ext cx="4973258" cy="5265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8"/>
          <p:cNvSpPr txBox="1"/>
          <p:nvPr/>
        </p:nvSpPr>
        <p:spPr>
          <a:xfrm>
            <a:off x="450462" y="376768"/>
            <a:ext cx="112910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MODELING – 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LightGBM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(post feature engineering on Application data)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5" name="Google Shape;545;p18"/>
          <p:cNvGraphicFramePr/>
          <p:nvPr>
            <p:extLst>
              <p:ext uri="{D42A27DB-BD31-4B8C-83A1-F6EECF244321}">
                <p14:modId xmlns:p14="http://schemas.microsoft.com/office/powerpoint/2010/main" val="2450020472"/>
              </p:ext>
            </p:extLst>
          </p:nvPr>
        </p:nvGraphicFramePr>
        <p:xfrm>
          <a:off x="711869" y="1736247"/>
          <a:ext cx="6851150" cy="1879970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3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Metrics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Model Performance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Training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Testing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0.770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Average Precision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0.25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Accuracy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0.92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46" name="Google Shape;546;p18"/>
          <p:cNvGraphicFramePr/>
          <p:nvPr>
            <p:extLst>
              <p:ext uri="{D42A27DB-BD31-4B8C-83A1-F6EECF244321}">
                <p14:modId xmlns:p14="http://schemas.microsoft.com/office/powerpoint/2010/main" val="1021015494"/>
              </p:ext>
            </p:extLst>
          </p:nvPr>
        </p:nvGraphicFramePr>
        <p:xfrm>
          <a:off x="660497" y="3913725"/>
          <a:ext cx="3162225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10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True vs. Pred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56,139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230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4,739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216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47" name="Google Shape;5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486" y="3927650"/>
            <a:ext cx="3442051" cy="244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9008" y="1689898"/>
            <a:ext cx="3323396" cy="22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5113" y="4088701"/>
            <a:ext cx="3318929" cy="221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55;p2">
            <a:extLst>
              <a:ext uri="{FF2B5EF4-FFF2-40B4-BE49-F238E27FC236}">
                <a16:creationId xmlns:a16="http://schemas.microsoft.com/office/drawing/2014/main" id="{43CC4246-E4C4-476C-8BD3-A76DB04EEA8A}"/>
              </a:ext>
            </a:extLst>
          </p:cNvPr>
          <p:cNvGrpSpPr/>
          <p:nvPr/>
        </p:nvGrpSpPr>
        <p:grpSpPr>
          <a:xfrm>
            <a:off x="5292246" y="847833"/>
            <a:ext cx="6266011" cy="3307194"/>
            <a:chOff x="0" y="796176"/>
            <a:chExt cx="6266011" cy="3307194"/>
          </a:xfrm>
        </p:grpSpPr>
        <p:sp>
          <p:nvSpPr>
            <p:cNvPr id="4" name="Google Shape;156;p2">
              <a:extLst>
                <a:ext uri="{FF2B5EF4-FFF2-40B4-BE49-F238E27FC236}">
                  <a16:creationId xmlns:a16="http://schemas.microsoft.com/office/drawing/2014/main" id="{124F66D4-545C-4A02-BA7F-536BA8E0BD25}"/>
                </a:ext>
              </a:extLst>
            </p:cNvPr>
            <p:cNvSpPr/>
            <p:nvPr/>
          </p:nvSpPr>
          <p:spPr>
            <a:xfrm>
              <a:off x="0" y="796176"/>
              <a:ext cx="6266011" cy="1469864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5" name="Google Shape;157;p2">
              <a:extLst>
                <a:ext uri="{FF2B5EF4-FFF2-40B4-BE49-F238E27FC236}">
                  <a16:creationId xmlns:a16="http://schemas.microsoft.com/office/drawing/2014/main" id="{E00602FC-0E78-4212-8BA4-7DB5DA16795B}"/>
                </a:ext>
              </a:extLst>
            </p:cNvPr>
            <p:cNvSpPr/>
            <p:nvPr/>
          </p:nvSpPr>
          <p:spPr>
            <a:xfrm>
              <a:off x="444633" y="1126895"/>
              <a:ext cx="808425" cy="8084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6" name="Google Shape;158;p2">
              <a:extLst>
                <a:ext uri="{FF2B5EF4-FFF2-40B4-BE49-F238E27FC236}">
                  <a16:creationId xmlns:a16="http://schemas.microsoft.com/office/drawing/2014/main" id="{F7EDEDC3-BABC-49A6-B684-B21AD82BD17E}"/>
                </a:ext>
              </a:extLst>
            </p:cNvPr>
            <p:cNvSpPr/>
            <p:nvPr/>
          </p:nvSpPr>
          <p:spPr>
            <a:xfrm>
              <a:off x="1697693" y="79617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7" name="Google Shape;159;p2">
              <a:extLst>
                <a:ext uri="{FF2B5EF4-FFF2-40B4-BE49-F238E27FC236}">
                  <a16:creationId xmlns:a16="http://schemas.microsoft.com/office/drawing/2014/main" id="{9DFA5627-A538-4579-9C7C-1A2B18D231DB}"/>
                </a:ext>
              </a:extLst>
            </p:cNvPr>
            <p:cNvSpPr txBox="1"/>
            <p:nvPr/>
          </p:nvSpPr>
          <p:spPr>
            <a:xfrm>
              <a:off x="1697693" y="79617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5550" tIns="155550" rIns="155550" bIns="1555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Libre Franklin"/>
                <a:buNone/>
                <a:tabLst/>
                <a:defRPr/>
              </a:pPr>
              <a:r>
                <a:rPr lang="en-US" sz="2500" kern="0" dirty="0">
                  <a:solidFill>
                    <a:schemeClr val="tx1"/>
                  </a:solidFill>
                  <a:latin typeface="Fira Sans" panose="020B0604020202020204" charset="0"/>
                  <a:ea typeface="Libre Franklin"/>
                  <a:cs typeface="Libre Franklin"/>
                  <a:sym typeface="Libre Franklin"/>
                </a:rPr>
                <a:t>U</a:t>
              </a:r>
              <a:r>
                <a:rPr kumimoji="0" lang="en-US" sz="25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ira Sans" panose="020B0604020202020204" charset="0"/>
                  <a:ea typeface="Libre Franklin"/>
                  <a:cs typeface="Libre Franklin"/>
                  <a:sym typeface="Libre Franklin"/>
                </a:rPr>
                <a:t>nbanked</a:t>
              </a:r>
              <a:r>
                <a: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ira Sans" panose="020B0604020202020204" charset="0"/>
                  <a:ea typeface="Libre Franklin"/>
                  <a:cs typeface="Libre Franklin"/>
                  <a:sym typeface="Libre Franklin"/>
                </a:rPr>
                <a:t> / underbanked population stats in US (22% households)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ira Sans" panose="020B0604020202020204" charset="0"/>
                <a:sym typeface="Arial"/>
              </a:endParaRPr>
            </a:p>
          </p:txBody>
        </p:sp>
        <p:sp>
          <p:nvSpPr>
            <p:cNvPr id="8" name="Google Shape;160;p2">
              <a:extLst>
                <a:ext uri="{FF2B5EF4-FFF2-40B4-BE49-F238E27FC236}">
                  <a16:creationId xmlns:a16="http://schemas.microsoft.com/office/drawing/2014/main" id="{45BB1853-3431-44AF-B498-7BDD1AF97463}"/>
                </a:ext>
              </a:extLst>
            </p:cNvPr>
            <p:cNvSpPr/>
            <p:nvPr/>
          </p:nvSpPr>
          <p:spPr>
            <a:xfrm>
              <a:off x="0" y="2633506"/>
              <a:ext cx="6266011" cy="1469864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" name="Google Shape;161;p2">
              <a:extLst>
                <a:ext uri="{FF2B5EF4-FFF2-40B4-BE49-F238E27FC236}">
                  <a16:creationId xmlns:a16="http://schemas.microsoft.com/office/drawing/2014/main" id="{E2D7E047-5F16-4884-8811-83E74C3B351A}"/>
                </a:ext>
              </a:extLst>
            </p:cNvPr>
            <p:cNvSpPr/>
            <p:nvPr/>
          </p:nvSpPr>
          <p:spPr>
            <a:xfrm>
              <a:off x="444633" y="2964225"/>
              <a:ext cx="808425" cy="8084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10" name="Google Shape;162;p2">
              <a:extLst>
                <a:ext uri="{FF2B5EF4-FFF2-40B4-BE49-F238E27FC236}">
                  <a16:creationId xmlns:a16="http://schemas.microsoft.com/office/drawing/2014/main" id="{B11CBD2A-7EC3-4E49-ABE1-1CBC0A59C2AC}"/>
                </a:ext>
              </a:extLst>
            </p:cNvPr>
            <p:cNvSpPr/>
            <p:nvPr/>
          </p:nvSpPr>
          <p:spPr>
            <a:xfrm>
              <a:off x="1697693" y="263350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11" name="Google Shape;163;p2">
              <a:extLst>
                <a:ext uri="{FF2B5EF4-FFF2-40B4-BE49-F238E27FC236}">
                  <a16:creationId xmlns:a16="http://schemas.microsoft.com/office/drawing/2014/main" id="{FBC49B53-81F9-4A31-A9B0-3ADB2F764FCD}"/>
                </a:ext>
              </a:extLst>
            </p:cNvPr>
            <p:cNvSpPr txBox="1"/>
            <p:nvPr/>
          </p:nvSpPr>
          <p:spPr>
            <a:xfrm>
              <a:off x="1697693" y="263350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5550" tIns="155550" rIns="155550" bIns="1555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Libre Franklin"/>
                <a:buNone/>
                <a:tabLst/>
                <a:defRPr/>
              </a:pPr>
              <a:r>
                <a:rPr kumimoji="0" 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ira Sans" panose="020B0604020202020204" charset="0"/>
                  <a:ea typeface="Libre Franklin"/>
                  <a:cs typeface="Libre Franklin"/>
                  <a:sym typeface="Libre Franklin"/>
                </a:rPr>
                <a:t>Predicting defaulters without credit score history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ira Sans" panose="020B0604020202020204" charset="0"/>
                <a:sym typeface="Arial"/>
              </a:endParaRPr>
            </a:p>
          </p:txBody>
        </p:sp>
      </p:grpSp>
      <p:sp>
        <p:nvSpPr>
          <p:cNvPr id="12" name="Google Shape;160;p2">
            <a:extLst>
              <a:ext uri="{FF2B5EF4-FFF2-40B4-BE49-F238E27FC236}">
                <a16:creationId xmlns:a16="http://schemas.microsoft.com/office/drawing/2014/main" id="{9B202D41-3BDA-4D35-950D-D2486B2CC6D9}"/>
              </a:ext>
            </a:extLst>
          </p:cNvPr>
          <p:cNvSpPr/>
          <p:nvPr/>
        </p:nvSpPr>
        <p:spPr>
          <a:xfrm>
            <a:off x="5292245" y="4485746"/>
            <a:ext cx="6266011" cy="146986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13" name="Google Shape;163;p2">
            <a:extLst>
              <a:ext uri="{FF2B5EF4-FFF2-40B4-BE49-F238E27FC236}">
                <a16:creationId xmlns:a16="http://schemas.microsoft.com/office/drawing/2014/main" id="{EF7A2BFC-EFE9-49C2-B922-F87A8C19B5B1}"/>
              </a:ext>
            </a:extLst>
          </p:cNvPr>
          <p:cNvSpPr txBox="1"/>
          <p:nvPr/>
        </p:nvSpPr>
        <p:spPr>
          <a:xfrm>
            <a:off x="6989936" y="4522493"/>
            <a:ext cx="4568317" cy="14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550" tIns="155550" rIns="155550" bIns="155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ibre Franklin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ira Sans" panose="020B0604020202020204" charset="0"/>
                <a:ea typeface="Libre Franklin"/>
                <a:cs typeface="Libre Franklin"/>
                <a:sym typeface="Libre Franklin"/>
              </a:rPr>
              <a:t>Improving the loan application process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" panose="020B0604020202020204" charset="0"/>
              <a:sym typeface="Arial"/>
            </a:endParaRPr>
          </a:p>
        </p:txBody>
      </p:sp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82012655-DF87-411E-9108-944750E48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9458" y="4765048"/>
            <a:ext cx="914400" cy="914400"/>
          </a:xfrm>
          <a:prstGeom prst="rect">
            <a:avLst/>
          </a:prstGeom>
        </p:spPr>
      </p:pic>
      <p:sp>
        <p:nvSpPr>
          <p:cNvPr id="15" name="Google Shape;153;p2">
            <a:extLst>
              <a:ext uri="{FF2B5EF4-FFF2-40B4-BE49-F238E27FC236}">
                <a16:creationId xmlns:a16="http://schemas.microsoft.com/office/drawing/2014/main" id="{BDC5583F-E353-4FDB-94B9-574E2F5CFD5B}"/>
              </a:ext>
            </a:extLst>
          </p:cNvPr>
          <p:cNvSpPr txBox="1">
            <a:spLocks/>
          </p:cNvSpPr>
          <p:nvPr/>
        </p:nvSpPr>
        <p:spPr>
          <a:xfrm>
            <a:off x="951317" y="615074"/>
            <a:ext cx="3413156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 sz="4000" b="1" dirty="0">
                <a:solidFill>
                  <a:schemeClr val="tx1"/>
                </a:solidFill>
                <a:latin typeface="Fira Sans" panose="020B0604020202020204" charset="0"/>
              </a:rPr>
              <a:t>PROBLEM STATEMENT</a:t>
            </a:r>
            <a:endParaRPr lang="en-US" sz="8800" b="1" dirty="0">
              <a:solidFill>
                <a:schemeClr val="tx1"/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"/>
          <p:cNvSpPr txBox="1"/>
          <p:nvPr/>
        </p:nvSpPr>
        <p:spPr>
          <a:xfrm>
            <a:off x="0" y="2811652"/>
            <a:ext cx="657888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MODELING – 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LightGBM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(post feature engineering on Application data)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0438" y="900190"/>
            <a:ext cx="4637263" cy="524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0"/>
          <p:cNvSpPr txBox="1"/>
          <p:nvPr/>
        </p:nvSpPr>
        <p:spPr>
          <a:xfrm>
            <a:off x="450462" y="355998"/>
            <a:ext cx="112910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MODELING – 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LightGBM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(pre feature engineering)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1" name="Google Shape;561;p20"/>
          <p:cNvGraphicFramePr/>
          <p:nvPr>
            <p:extLst>
              <p:ext uri="{D42A27DB-BD31-4B8C-83A1-F6EECF244321}">
                <p14:modId xmlns:p14="http://schemas.microsoft.com/office/powerpoint/2010/main" val="4192398332"/>
              </p:ext>
            </p:extLst>
          </p:nvPr>
        </p:nvGraphicFramePr>
        <p:xfrm>
          <a:off x="742690" y="1681931"/>
          <a:ext cx="6851150" cy="1879970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3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Metrics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Model Performance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Training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0.7893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Testing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0.7899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Average Precision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0.29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Accuracy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0.92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2" name="Google Shape;562;p20"/>
          <p:cNvGraphicFramePr/>
          <p:nvPr>
            <p:extLst>
              <p:ext uri="{D42A27DB-BD31-4B8C-83A1-F6EECF244321}">
                <p14:modId xmlns:p14="http://schemas.microsoft.com/office/powerpoint/2010/main" val="1050502156"/>
              </p:ext>
            </p:extLst>
          </p:nvPr>
        </p:nvGraphicFramePr>
        <p:xfrm>
          <a:off x="691321" y="3923999"/>
          <a:ext cx="3162225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10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True vs. Pred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PP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56,241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352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4,526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420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63" name="Google Shape;5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2738" y="3923999"/>
            <a:ext cx="3583505" cy="246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7907" y="4037012"/>
            <a:ext cx="3302772" cy="234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7907" y="1681931"/>
            <a:ext cx="3251403" cy="204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1"/>
          <p:cNvSpPr txBox="1"/>
          <p:nvPr/>
        </p:nvSpPr>
        <p:spPr>
          <a:xfrm>
            <a:off x="-2376286" y="2921189"/>
            <a:ext cx="112910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MODELING – </a:t>
            </a:r>
            <a:r>
              <a:rPr lang="en-US" sz="4000" b="1" i="0" u="none" strike="noStrike" cap="none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LightGBM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(pre feature engineering)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357" y="907298"/>
            <a:ext cx="4627945" cy="532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 txBox="1"/>
          <p:nvPr/>
        </p:nvSpPr>
        <p:spPr>
          <a:xfrm>
            <a:off x="450462" y="421783"/>
            <a:ext cx="112910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MODELING - Logistic Regression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78" name="Google Shape;578;p22"/>
          <p:cNvGraphicFramePr/>
          <p:nvPr>
            <p:extLst>
              <p:ext uri="{D42A27DB-BD31-4B8C-83A1-F6EECF244321}">
                <p14:modId xmlns:p14="http://schemas.microsoft.com/office/powerpoint/2010/main" val="1371487462"/>
              </p:ext>
            </p:extLst>
          </p:nvPr>
        </p:nvGraphicFramePr>
        <p:xfrm>
          <a:off x="763238" y="1653610"/>
          <a:ext cx="6851150" cy="1879970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3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Metrics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Model Performance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Training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0.591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Testing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0.592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Average Precision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0.12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Accuracy Score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 dirty="0"/>
                        <a:t>0.59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79" name="Google Shape;579;p22"/>
          <p:cNvPicPr preferRelativeResize="0"/>
          <p:nvPr/>
        </p:nvPicPr>
        <p:blipFill rotWithShape="1">
          <a:blip r:embed="rId3">
            <a:alphaModFix/>
          </a:blip>
          <a:srcRect t="1819"/>
          <a:stretch/>
        </p:blipFill>
        <p:spPr>
          <a:xfrm>
            <a:off x="4188813" y="3973886"/>
            <a:ext cx="3502333" cy="246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74" y="1601818"/>
            <a:ext cx="3252426" cy="2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8874" y="4222257"/>
            <a:ext cx="3252426" cy="20247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2" name="Google Shape;582;p22"/>
          <p:cNvGraphicFramePr/>
          <p:nvPr>
            <p:extLst>
              <p:ext uri="{D42A27DB-BD31-4B8C-83A1-F6EECF244321}">
                <p14:modId xmlns:p14="http://schemas.microsoft.com/office/powerpoint/2010/main" val="1609100454"/>
              </p:ext>
            </p:extLst>
          </p:nvPr>
        </p:nvGraphicFramePr>
        <p:xfrm>
          <a:off x="763238" y="3975242"/>
          <a:ext cx="3162225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10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True vs. Pred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PP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33,560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23,042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2,129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2,957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/>
          <p:nvPr/>
        </p:nvSpPr>
        <p:spPr>
          <a:xfrm>
            <a:off x="479929" y="435451"/>
            <a:ext cx="1129107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MODELING – Comparison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(Performance Metrics)</a:t>
            </a:r>
            <a:endParaRPr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8" name="Google Shape;588;p23"/>
          <p:cNvGraphicFramePr/>
          <p:nvPr/>
        </p:nvGraphicFramePr>
        <p:xfrm>
          <a:off x="479929" y="1613858"/>
          <a:ext cx="11190000" cy="2164513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22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Metrics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Post feature engineering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Post feature engineering (App)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Pre feature engineering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Logistic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Training score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0.788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0.766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0.7893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0.591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Arial"/>
                        <a:buNone/>
                      </a:pPr>
                      <a:r>
                        <a:rPr lang="en-US" sz="1867" u="none" strike="noStrike" cap="none"/>
                        <a:t>Full Testing score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0.791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0.770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0.7899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0.592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Average Precision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0.28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0.25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0.29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0.12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Accuracy Score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0.92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0.92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0.92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strike="noStrike" cap="none"/>
                        <a:t>0.59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Google Shape;589;p23"/>
          <p:cNvGraphicFramePr/>
          <p:nvPr/>
        </p:nvGraphicFramePr>
        <p:xfrm>
          <a:off x="661801" y="3961574"/>
          <a:ext cx="1722725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17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True vs. Pred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TP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TN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0" name="Google Shape;590;p23"/>
          <p:cNvGraphicFramePr/>
          <p:nvPr/>
        </p:nvGraphicFramePr>
        <p:xfrm>
          <a:off x="9724967" y="3955669"/>
          <a:ext cx="1778300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8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33,560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23,042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2,129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2,957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1" name="Google Shape;591;p23"/>
          <p:cNvGraphicFramePr/>
          <p:nvPr/>
        </p:nvGraphicFramePr>
        <p:xfrm>
          <a:off x="7465070" y="3955669"/>
          <a:ext cx="1778300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8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56,241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352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4,526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420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2" name="Google Shape;592;p23"/>
          <p:cNvGraphicFramePr/>
          <p:nvPr/>
        </p:nvGraphicFramePr>
        <p:xfrm>
          <a:off x="5236326" y="3955669"/>
          <a:ext cx="1778300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8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56,139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230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4,739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216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3" name="Google Shape;593;p23"/>
          <p:cNvGraphicFramePr/>
          <p:nvPr/>
        </p:nvGraphicFramePr>
        <p:xfrm>
          <a:off x="2948648" y="3955669"/>
          <a:ext cx="1778300" cy="2460975"/>
        </p:xfrm>
        <a:graphic>
          <a:graphicData uri="http://schemas.openxmlformats.org/drawingml/2006/table">
            <a:tbl>
              <a:tblPr firstRow="1" bandRow="1">
                <a:noFill/>
                <a:tableStyleId>{FC49D752-9F57-4A20-BBCE-511C62FFAEA5}</a:tableStyleId>
              </a:tblPr>
              <a:tblGrid>
                <a:gridCol w="8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56,216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392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4,490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411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 txBox="1"/>
          <p:nvPr/>
        </p:nvSpPr>
        <p:spPr>
          <a:xfrm>
            <a:off x="450462" y="325307"/>
            <a:ext cx="112910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Results &amp; Insights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99" name="Google Shape;5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91" y="1905319"/>
            <a:ext cx="3034431" cy="45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8339" y="1927538"/>
            <a:ext cx="2922007" cy="45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9230" y="1905318"/>
            <a:ext cx="2815764" cy="46187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C8E7FD-D5B7-4D79-9184-2AA3F67AADF2}"/>
              </a:ext>
            </a:extLst>
          </p:cNvPr>
          <p:cNvSpPr/>
          <p:nvPr/>
        </p:nvSpPr>
        <p:spPr>
          <a:xfrm>
            <a:off x="726301" y="1351633"/>
            <a:ext cx="30344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Post Feature Engineering with all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76760-791F-4F31-8F46-14B223101CB1}"/>
              </a:ext>
            </a:extLst>
          </p:cNvPr>
          <p:cNvSpPr/>
          <p:nvPr/>
        </p:nvSpPr>
        <p:spPr>
          <a:xfrm>
            <a:off x="4530648" y="1327658"/>
            <a:ext cx="30344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Post Feature Engineering with only application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23F424-2281-4AF7-B4F9-AF5AF05ADDB6}"/>
              </a:ext>
            </a:extLst>
          </p:cNvPr>
          <p:cNvSpPr/>
          <p:nvPr/>
        </p:nvSpPr>
        <p:spPr>
          <a:xfrm>
            <a:off x="8196812" y="1305400"/>
            <a:ext cx="30344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Pre Feature Engineering with all data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08B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"/>
          <p:cNvSpPr txBox="1">
            <a:spLocks noGrp="1"/>
          </p:cNvSpPr>
          <p:nvPr>
            <p:ph type="ctrTitle"/>
          </p:nvPr>
        </p:nvSpPr>
        <p:spPr>
          <a:xfrm>
            <a:off x="1729067" y="0"/>
            <a:ext cx="8734000" cy="5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/>
          <p:cNvSpPr/>
          <p:nvPr/>
        </p:nvSpPr>
        <p:spPr>
          <a:xfrm>
            <a:off x="262771" y="2361174"/>
            <a:ext cx="3748535" cy="4341811"/>
          </a:xfrm>
          <a:prstGeom prst="rect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8" name="Google Shape;338;p3"/>
          <p:cNvSpPr/>
          <p:nvPr/>
        </p:nvSpPr>
        <p:spPr>
          <a:xfrm>
            <a:off x="3309024" y="869741"/>
            <a:ext cx="5115032" cy="1145223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Application {Train | Test}</a:t>
            </a:r>
            <a:endParaRPr sz="1400" b="1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Main tables (with binary Target variable)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Information about loan and applicant at application time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Unique at LOAN_ID level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"/>
          <p:cNvSpPr/>
          <p:nvPr/>
        </p:nvSpPr>
        <p:spPr>
          <a:xfrm>
            <a:off x="572963" y="2654819"/>
            <a:ext cx="3128153" cy="1390596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Bureau</a:t>
            </a:r>
            <a:endParaRPr sz="1400" b="1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Application data from previous loans for the client reported by Credit Bureau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Unique at all previous Loan ID level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"/>
          <p:cNvSpPr/>
          <p:nvPr/>
        </p:nvSpPr>
        <p:spPr>
          <a:xfrm>
            <a:off x="2568873" y="130964"/>
            <a:ext cx="2968045" cy="436122"/>
          </a:xfrm>
          <a:prstGeom prst="wedgeRoundRectCallout">
            <a:avLst>
              <a:gd name="adj1" fmla="val 33553"/>
              <a:gd name="adj2" fmla="val 107916"/>
              <a:gd name="adj3" fmla="val 16667"/>
            </a:avLst>
          </a:prstGeom>
          <a:solidFill>
            <a:srgbClr val="1D4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Code_gender column discarded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"/>
          <p:cNvSpPr/>
          <p:nvPr/>
        </p:nvSpPr>
        <p:spPr>
          <a:xfrm>
            <a:off x="572961" y="5163478"/>
            <a:ext cx="3128153" cy="1390596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Bureau Balance</a:t>
            </a:r>
            <a:endParaRPr sz="1400" b="1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Monthly balance of credits in Credit Bureau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Status of Credit Bureau loan during the month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"/>
          <p:cNvSpPr/>
          <p:nvPr/>
        </p:nvSpPr>
        <p:spPr>
          <a:xfrm>
            <a:off x="4501091" y="3612768"/>
            <a:ext cx="3128153" cy="1390596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Applications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data from previous loans for the client reported by Credit Bureau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Unique at all previous Loan ID level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"/>
          <p:cNvSpPr/>
          <p:nvPr/>
        </p:nvSpPr>
        <p:spPr>
          <a:xfrm>
            <a:off x="8839472" y="1959521"/>
            <a:ext cx="3128153" cy="1390596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POS_CASH_Balance</a:t>
            </a:r>
            <a:endParaRPr sz="1400" b="1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Monthly balance of client’s previous loans in Home Credit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Behavioral Data</a:t>
            </a:r>
            <a:endParaRPr sz="1400" b="0" i="1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8839470" y="5215494"/>
            <a:ext cx="3128153" cy="1390596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 Card Balance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Monthly credit of client’s previous credit loans in Home Credit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8839471" y="3587508"/>
            <a:ext cx="3128153" cy="1390596"/>
          </a:xfrm>
          <a:prstGeom prst="roundRect">
            <a:avLst>
              <a:gd name="adj" fmla="val 16667"/>
            </a:avLst>
          </a:prstGeom>
          <a:solidFill>
            <a:srgbClr val="C5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Installment Payments</a:t>
            </a:r>
            <a:endParaRPr sz="1400" b="1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1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Past payment data for each installments of previous credits in Home Credit related to loans in our sample</a:t>
            </a:r>
            <a:endParaRPr sz="1400" b="0" i="1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"/>
          <p:cNvSpPr/>
          <p:nvPr/>
        </p:nvSpPr>
        <p:spPr>
          <a:xfrm>
            <a:off x="4391037" y="3454259"/>
            <a:ext cx="3375395" cy="1667799"/>
          </a:xfrm>
          <a:prstGeom prst="rect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7" name="Google Shape;347;p3"/>
          <p:cNvSpPr/>
          <p:nvPr/>
        </p:nvSpPr>
        <p:spPr>
          <a:xfrm>
            <a:off x="8715848" y="1817999"/>
            <a:ext cx="3375395" cy="1667799"/>
          </a:xfrm>
          <a:prstGeom prst="rect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8" name="Google Shape;348;p3"/>
          <p:cNvSpPr/>
          <p:nvPr/>
        </p:nvSpPr>
        <p:spPr>
          <a:xfrm>
            <a:off x="8715847" y="3485799"/>
            <a:ext cx="3375395" cy="1611000"/>
          </a:xfrm>
          <a:prstGeom prst="rect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9" name="Google Shape;349;p3"/>
          <p:cNvSpPr/>
          <p:nvPr/>
        </p:nvSpPr>
        <p:spPr>
          <a:xfrm>
            <a:off x="8725950" y="5102090"/>
            <a:ext cx="3375395" cy="1611000"/>
          </a:xfrm>
          <a:prstGeom prst="rect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"/>
          <p:cNvSpPr/>
          <p:nvPr/>
        </p:nvSpPr>
        <p:spPr>
          <a:xfrm>
            <a:off x="3200546" y="750175"/>
            <a:ext cx="5322902" cy="1394821"/>
          </a:xfrm>
          <a:prstGeom prst="rect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51" name="Google Shape;351;p3"/>
          <p:cNvCxnSpPr>
            <a:stCxn id="350" idx="1"/>
            <a:endCxn id="339" idx="0"/>
          </p:cNvCxnSpPr>
          <p:nvPr/>
        </p:nvCxnSpPr>
        <p:spPr>
          <a:xfrm flipH="1">
            <a:off x="2137046" y="1447586"/>
            <a:ext cx="1063500" cy="12072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2" name="Google Shape;352;p3"/>
          <p:cNvCxnSpPr>
            <a:stCxn id="339" idx="2"/>
            <a:endCxn id="341" idx="0"/>
          </p:cNvCxnSpPr>
          <p:nvPr/>
        </p:nvCxnSpPr>
        <p:spPr>
          <a:xfrm rot="-5400000" flipH="1">
            <a:off x="1578290" y="4604165"/>
            <a:ext cx="11181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3" name="Google Shape;353;p3"/>
          <p:cNvCxnSpPr>
            <a:stCxn id="350" idx="2"/>
            <a:endCxn id="346" idx="0"/>
          </p:cNvCxnSpPr>
          <p:nvPr/>
        </p:nvCxnSpPr>
        <p:spPr>
          <a:xfrm rot="-5400000" flipH="1">
            <a:off x="5315697" y="2691296"/>
            <a:ext cx="1309200" cy="216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4" name="Google Shape;354;p3"/>
          <p:cNvCxnSpPr>
            <a:stCxn id="346" idx="3"/>
            <a:endCxn id="347" idx="1"/>
          </p:cNvCxnSpPr>
          <p:nvPr/>
        </p:nvCxnSpPr>
        <p:spPr>
          <a:xfrm rot="10800000" flipH="1">
            <a:off x="7766432" y="2651958"/>
            <a:ext cx="949500" cy="16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3"/>
          <p:cNvCxnSpPr>
            <a:stCxn id="346" idx="3"/>
            <a:endCxn id="349" idx="1"/>
          </p:cNvCxnSpPr>
          <p:nvPr/>
        </p:nvCxnSpPr>
        <p:spPr>
          <a:xfrm>
            <a:off x="7766432" y="4288158"/>
            <a:ext cx="959400" cy="1619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p3"/>
          <p:cNvCxnSpPr>
            <a:stCxn id="346" idx="3"/>
            <a:endCxn id="348" idx="1"/>
          </p:cNvCxnSpPr>
          <p:nvPr/>
        </p:nvCxnSpPr>
        <p:spPr>
          <a:xfrm>
            <a:off x="7766432" y="4288158"/>
            <a:ext cx="949500" cy="3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p3"/>
          <p:cNvCxnSpPr>
            <a:stCxn id="350" idx="3"/>
            <a:endCxn id="343" idx="0"/>
          </p:cNvCxnSpPr>
          <p:nvPr/>
        </p:nvCxnSpPr>
        <p:spPr>
          <a:xfrm>
            <a:off x="8523448" y="1447586"/>
            <a:ext cx="1880100" cy="511800"/>
          </a:xfrm>
          <a:prstGeom prst="bentConnector2">
            <a:avLst/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3"/>
          <p:cNvCxnSpPr>
            <a:stCxn id="343" idx="2"/>
            <a:endCxn id="345" idx="0"/>
          </p:cNvCxnSpPr>
          <p:nvPr/>
        </p:nvCxnSpPr>
        <p:spPr>
          <a:xfrm>
            <a:off x="10403548" y="3350117"/>
            <a:ext cx="0" cy="237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59" name="Google Shape;359;p3"/>
          <p:cNvCxnSpPr>
            <a:stCxn id="345" idx="2"/>
            <a:endCxn id="344" idx="0"/>
          </p:cNvCxnSpPr>
          <p:nvPr/>
        </p:nvCxnSpPr>
        <p:spPr>
          <a:xfrm>
            <a:off x="10403548" y="4978104"/>
            <a:ext cx="0" cy="237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60" name="Google Shape;360;p3"/>
          <p:cNvSpPr/>
          <p:nvPr/>
        </p:nvSpPr>
        <p:spPr>
          <a:xfrm>
            <a:off x="1121530" y="1807345"/>
            <a:ext cx="1536066" cy="436122"/>
          </a:xfrm>
          <a:prstGeom prst="roundRect">
            <a:avLst>
              <a:gd name="adj" fmla="val 16667"/>
            </a:avLst>
          </a:prstGeom>
          <a:solidFill>
            <a:srgbClr val="1D4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Load ID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"/>
          <p:cNvSpPr/>
          <p:nvPr/>
        </p:nvSpPr>
        <p:spPr>
          <a:xfrm>
            <a:off x="1369004" y="4314018"/>
            <a:ext cx="1536066" cy="436122"/>
          </a:xfrm>
          <a:prstGeom prst="roundRect">
            <a:avLst>
              <a:gd name="adj" fmla="val 16667"/>
            </a:avLst>
          </a:prstGeom>
          <a:solidFill>
            <a:srgbClr val="1D4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Bureau ID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5081147" y="2271535"/>
            <a:ext cx="1536066" cy="436122"/>
          </a:xfrm>
          <a:prstGeom prst="roundRect">
            <a:avLst>
              <a:gd name="adj" fmla="val 16667"/>
            </a:avLst>
          </a:prstGeom>
          <a:solidFill>
            <a:srgbClr val="1D4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Load ID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 rot="-5400000">
            <a:off x="7396750" y="4070788"/>
            <a:ext cx="1628762" cy="436122"/>
          </a:xfrm>
          <a:prstGeom prst="roundRect">
            <a:avLst>
              <a:gd name="adj" fmla="val 16667"/>
            </a:avLst>
          </a:prstGeom>
          <a:solidFill>
            <a:srgbClr val="1D4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Previous Load ID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9191923" y="1190257"/>
            <a:ext cx="1536066" cy="436122"/>
          </a:xfrm>
          <a:prstGeom prst="roundRect">
            <a:avLst>
              <a:gd name="adj" fmla="val 16667"/>
            </a:avLst>
          </a:prstGeom>
          <a:solidFill>
            <a:srgbClr val="1D4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Load ID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"/>
          <p:cNvSpPr txBox="1"/>
          <p:nvPr/>
        </p:nvSpPr>
        <p:spPr>
          <a:xfrm>
            <a:off x="479930" y="510242"/>
            <a:ext cx="112910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SUMMARY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4"/>
          <p:cNvSpPr txBox="1"/>
          <p:nvPr/>
        </p:nvSpPr>
        <p:spPr>
          <a:xfrm>
            <a:off x="1028483" y="1705232"/>
            <a:ext cx="9807300" cy="44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applicants - 350k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features for every applicant - 121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bureau features - 17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8001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credit features - 23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8001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Number of previous application features - 37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8001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Fira Sans" panose="020B0604020202020204" charset="0"/>
                <a:ea typeface="Fira Sans Light"/>
                <a:cs typeface="Fira Sans Light"/>
                <a:sym typeface="Fira Sans Light"/>
              </a:rPr>
              <a:t>Other features - 16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Fira Sans" panose="020B0604020202020204" charset="0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/>
          <p:nvPr/>
        </p:nvSpPr>
        <p:spPr>
          <a:xfrm>
            <a:off x="479930" y="510242"/>
            <a:ext cx="112910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HYPOTHESES</a:t>
            </a:r>
            <a:endParaRPr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4550" y="1473992"/>
            <a:ext cx="4261422" cy="2109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5"/>
          <p:cNvGrpSpPr/>
          <p:nvPr/>
        </p:nvGrpSpPr>
        <p:grpSpPr>
          <a:xfrm>
            <a:off x="1424551" y="3728729"/>
            <a:ext cx="4596105" cy="2394669"/>
            <a:chOff x="6537764" y="1460410"/>
            <a:chExt cx="5129741" cy="2741342"/>
          </a:xfrm>
        </p:grpSpPr>
        <p:pic>
          <p:nvPicPr>
            <p:cNvPr id="377" name="Google Shape;377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37764" y="1460410"/>
              <a:ext cx="3199527" cy="274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05355" y="3411177"/>
              <a:ext cx="1962150" cy="79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5"/>
          <p:cNvSpPr txBox="1">
            <a:spLocks noGrp="1"/>
          </p:cNvSpPr>
          <p:nvPr>
            <p:ph type="body" idx="1"/>
          </p:nvPr>
        </p:nvSpPr>
        <p:spPr>
          <a:xfrm>
            <a:off x="6606283" y="1862534"/>
            <a:ext cx="4947660" cy="373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People who own a car or House default less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Older people default less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Higher income group people default less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People with a higher education would default less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/>
          <p:nvPr/>
        </p:nvSpPr>
        <p:spPr>
          <a:xfrm>
            <a:off x="243625" y="2852750"/>
            <a:ext cx="112910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Base tables EDA</a:t>
            </a:r>
            <a:endParaRPr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0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"/>
          <p:cNvSpPr txBox="1"/>
          <p:nvPr/>
        </p:nvSpPr>
        <p:spPr>
          <a:xfrm>
            <a:off x="479930" y="510242"/>
            <a:ext cx="112910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EDA - Gender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5" name="Google Shape;385;p6"/>
          <p:cNvSpPr txBox="1">
            <a:spLocks noGrp="1"/>
          </p:cNvSpPr>
          <p:nvPr>
            <p:ph type="body" idx="1"/>
          </p:nvPr>
        </p:nvSpPr>
        <p:spPr>
          <a:xfrm>
            <a:off x="1099335" y="4934071"/>
            <a:ext cx="10168222" cy="115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sz="259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It is illegal to use gender in deciding whether to give loans</a:t>
            </a:r>
            <a:endParaRPr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90"/>
              <a:buChar char="•"/>
            </a:pPr>
            <a:r>
              <a:rPr lang="en-US" sz="259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We will be removing this variable in the prediction even though it seems to have an impact</a:t>
            </a:r>
            <a:endParaRPr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</p:txBody>
      </p:sp>
      <p:pic>
        <p:nvPicPr>
          <p:cNvPr id="386" name="Google Shape;38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88" y="1476280"/>
            <a:ext cx="413385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248" y="1748486"/>
            <a:ext cx="6966534" cy="256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B3D9"/>
            </a:gs>
            <a:gs pos="100000">
              <a:srgbClr val="83B3D9"/>
            </a:gs>
          </a:gsLst>
          <a:lin ang="5400700" scaled="0"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"/>
          <p:cNvSpPr txBox="1"/>
          <p:nvPr/>
        </p:nvSpPr>
        <p:spPr>
          <a:xfrm>
            <a:off x="479930" y="510242"/>
            <a:ext cx="112910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EDA - F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amily Status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3" name="Google Shape;393;p7"/>
          <p:cNvSpPr txBox="1">
            <a:spLocks noGrp="1"/>
          </p:cNvSpPr>
          <p:nvPr>
            <p:ph type="body" idx="1"/>
          </p:nvPr>
        </p:nvSpPr>
        <p:spPr>
          <a:xfrm>
            <a:off x="1205427" y="5116089"/>
            <a:ext cx="10168222" cy="104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Single/Civil Marriage applicants default more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Fira Sans" panose="020B0604020202020204" charset="0"/>
              </a:rPr>
              <a:t>Might be a proxy for age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Fira Sans" panose="020B0604020202020204" charset="0"/>
            </a:endParaRPr>
          </a:p>
        </p:txBody>
      </p:sp>
      <p:pic>
        <p:nvPicPr>
          <p:cNvPr id="394" name="Google Shape;39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71" y="1708420"/>
            <a:ext cx="521017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4364" y="1817584"/>
            <a:ext cx="6460573" cy="329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1731</Words>
  <Application>Microsoft Office PowerPoint</Application>
  <PresentationFormat>Widescreen</PresentationFormat>
  <Paragraphs>408</Paragraphs>
  <Slides>36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Fira Sans Light</vt:lpstr>
      <vt:lpstr>Libre Franklin</vt:lpstr>
      <vt:lpstr>Arial</vt:lpstr>
      <vt:lpstr>Calibri</vt:lpstr>
      <vt:lpstr>Bookman Old Style</vt:lpstr>
      <vt:lpstr>Fira Sans</vt:lpstr>
      <vt:lpstr>Verges template</vt:lpstr>
      <vt:lpstr>1_Verges template</vt:lpstr>
      <vt:lpstr>HOME CREDIT DEFAULT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DEFAULT RISK</dc:title>
  <dc:creator>Mohini Agarwal</dc:creator>
  <cp:lastModifiedBy>Mohini Agarwal</cp:lastModifiedBy>
  <cp:revision>42</cp:revision>
  <dcterms:created xsi:type="dcterms:W3CDTF">2019-11-29T23:43:14Z</dcterms:created>
  <dcterms:modified xsi:type="dcterms:W3CDTF">2019-12-02T23:22:39Z</dcterms:modified>
</cp:coreProperties>
</file>